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C4A09F-1082-453C-9DD6-29824BE74F65}" v="2484" dt="2026-01-13T05:42:12.7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B0EEF-2DE6-45FE-B02F-EEB5BF124ACA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9C5B0-5085-442B-85FA-6BBF1B721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088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9C5B0-5085-442B-85FA-6BBF1B721CC6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243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9C5B0-5085-442B-85FA-6BBF1B721CC6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35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9C5B0-5085-442B-85FA-6BBF1B721CC6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41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2A0E-CC0E-4872-8E0F-575A51265B75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D91A-3E7D-40DC-B7E3-1567AC525CF7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5A1B-24DD-4872-A9FE-87E78E2EE878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5DD6-1929-4D76-9875-8F8C16C6D300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8C360-1D56-4966-BE99-85903910CF9C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EDB0B-BF40-4FBD-9B70-960E01E15822}" type="datetime1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58D2-AB90-40C8-9FAD-B81E16BD32DD}" type="datetime1">
              <a:rPr lang="en-US" smtClean="0"/>
              <a:t>1/16/2026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DC7E-DA25-473B-B14E-1759A1E2714C}" type="datetime1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2364A-58B1-4BD4-AAEF-29D2A3DB695C}" type="datetime1">
              <a:rPr lang="en-US" smtClean="0"/>
              <a:t>1/16/2026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02A9-B2F4-4C4C-819D-ABB1E3A3D3C3}" type="datetime1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C21A9-4173-4521-8F97-5129B4878537}" type="datetime1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96FC5E-67B2-4CBB-83D9-906ED02B3BAC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Department of ECE 2025-26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8039" y="525161"/>
            <a:ext cx="9737827" cy="152121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/>
                <a:cs typeface="Times New Roman"/>
              </a:rPr>
              <a:t>Operating Systems &amp; Embedded Systems Design</a:t>
            </a:r>
          </a:p>
        </p:txBody>
      </p:sp>
      <p:pic>
        <p:nvPicPr>
          <p:cNvPr id="4" name="Picture 3" descr="KLE Technological University in Hubballi">
            <a:extLst>
              <a:ext uri="{FF2B5EF4-FFF2-40B4-BE49-F238E27FC236}">
                <a16:creationId xmlns:a16="http://schemas.microsoft.com/office/drawing/2014/main" id="{76F75344-59E5-8031-5054-572BAE2D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024" y="2610"/>
            <a:ext cx="2662172" cy="579329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B170FDE8-6070-BD33-1C9E-AF2AC56A7A74}"/>
              </a:ext>
            </a:extLst>
          </p:cNvPr>
          <p:cNvSpPr txBox="1"/>
          <p:nvPr/>
        </p:nvSpPr>
        <p:spPr>
          <a:xfrm>
            <a:off x="0" y="0"/>
            <a:ext cx="264487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Times New Roman"/>
                <a:cs typeface="Times New Roman"/>
              </a:rPr>
              <a:t>OS &amp; ESD  (</a:t>
            </a:r>
            <a:r>
              <a:rPr lang="en-IN" sz="1600"/>
              <a:t>23EECC304</a:t>
            </a:r>
            <a:r>
              <a:rPr lang="en-US" sz="1600" b="1">
                <a:latin typeface="Times New Roman"/>
                <a:cs typeface="Times New Roman"/>
              </a:rPr>
              <a:t>)</a:t>
            </a:r>
            <a:endParaRPr lang="en-IN" sz="1600">
              <a:latin typeface="Times New Roman"/>
              <a:cs typeface="Times New Roman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F82C51F-58F3-7185-46C4-5096A335D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149849"/>
              </p:ext>
            </p:extLst>
          </p:nvPr>
        </p:nvGraphicFramePr>
        <p:xfrm>
          <a:off x="1563327" y="2625213"/>
          <a:ext cx="8715371" cy="296795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054886">
                  <a:extLst>
                    <a:ext uri="{9D8B030D-6E8A-4147-A177-3AD203B41FA5}">
                      <a16:colId xmlns:a16="http://schemas.microsoft.com/office/drawing/2014/main" val="1523970743"/>
                    </a:ext>
                  </a:extLst>
                </a:gridCol>
                <a:gridCol w="1054886">
                  <a:extLst>
                    <a:ext uri="{9D8B030D-6E8A-4147-A177-3AD203B41FA5}">
                      <a16:colId xmlns:a16="http://schemas.microsoft.com/office/drawing/2014/main" val="3542489898"/>
                    </a:ext>
                  </a:extLst>
                </a:gridCol>
                <a:gridCol w="1197212">
                  <a:extLst>
                    <a:ext uri="{9D8B030D-6E8A-4147-A177-3AD203B41FA5}">
                      <a16:colId xmlns:a16="http://schemas.microsoft.com/office/drawing/2014/main" val="3069642519"/>
                    </a:ext>
                  </a:extLst>
                </a:gridCol>
                <a:gridCol w="1080003">
                  <a:extLst>
                    <a:ext uri="{9D8B030D-6E8A-4147-A177-3AD203B41FA5}">
                      <a16:colId xmlns:a16="http://schemas.microsoft.com/office/drawing/2014/main" val="240520809"/>
                    </a:ext>
                  </a:extLst>
                </a:gridCol>
                <a:gridCol w="1800005">
                  <a:extLst>
                    <a:ext uri="{9D8B030D-6E8A-4147-A177-3AD203B41FA5}">
                      <a16:colId xmlns:a16="http://schemas.microsoft.com/office/drawing/2014/main" val="1572558768"/>
                    </a:ext>
                  </a:extLst>
                </a:gridCol>
                <a:gridCol w="2528379">
                  <a:extLst>
                    <a:ext uri="{9D8B030D-6E8A-4147-A177-3AD203B41FA5}">
                      <a16:colId xmlns:a16="http://schemas.microsoft.com/office/drawing/2014/main" val="4255369968"/>
                    </a:ext>
                  </a:extLst>
                </a:gridCol>
              </a:tblGrid>
              <a:tr h="443829">
                <a:tc>
                  <a:txBody>
                    <a:bodyPr/>
                    <a:lstStyle/>
                    <a:p>
                      <a:pPr lvl="0" algn="ctr">
                        <a:lnSpc>
                          <a:spcPts val="1950"/>
                        </a:lnSpc>
                        <a:buNone/>
                      </a:pP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T="34290" marB="34290" anchor="ctr"/>
                </a:tc>
                <a:tc gridSpan="5"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DETAILS – TEAM No. 04</a:t>
                      </a:r>
                      <a:endParaRPr lang="en-IN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23571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lvl="0" algn="ctr">
                        <a:lnSpc>
                          <a:spcPts val="1950"/>
                        </a:lnSpc>
                        <a:buNone/>
                      </a:pPr>
                      <a:endParaRPr lang="en-US" sz="1600" dirty="0">
                        <a:effectLst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Sl. No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Roll No.</a:t>
                      </a:r>
                      <a:endParaRPr lang="en-US" dirty="0">
                        <a:effectLst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Div</a:t>
                      </a:r>
                      <a:endParaRPr lang="en-US" dirty="0">
                        <a:effectLst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SRN</a:t>
                      </a:r>
                      <a:endParaRPr lang="en-US" dirty="0">
                        <a:effectLst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Name</a:t>
                      </a:r>
                      <a:endParaRPr lang="en-US" dirty="0">
                        <a:effectLst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682316915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lvl="0" algn="ctr">
                        <a:lnSpc>
                          <a:spcPts val="1950"/>
                        </a:lnSpc>
                        <a:buNone/>
                      </a:pPr>
                      <a:endParaRPr lang="en-US" sz="1600" dirty="0">
                        <a:effectLst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553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E</a:t>
                      </a:r>
                      <a:endParaRPr lang="en-US" dirty="0">
                        <a:effectLst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01FE23BEC287</a:t>
                      </a:r>
                      <a:endParaRPr lang="en-US" dirty="0">
                        <a:effectLst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SURAJ ALAGOUDA</a:t>
                      </a:r>
                      <a:endParaRPr lang="en-US" dirty="0">
                        <a:effectLst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3051696027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lvl="0" algn="ctr">
                        <a:lnSpc>
                          <a:spcPts val="1950"/>
                        </a:lnSpc>
                        <a:buNone/>
                      </a:pPr>
                      <a:endParaRPr lang="en-US" sz="1600" dirty="0">
                        <a:effectLst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552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E</a:t>
                      </a:r>
                      <a:endParaRPr lang="en-US" dirty="0">
                        <a:effectLst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01FE23BEC286</a:t>
                      </a:r>
                      <a:endParaRPr lang="en-US" dirty="0">
                        <a:effectLst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SAHANA MATHAPATI</a:t>
                      </a:r>
                      <a:endParaRPr lang="en-US" dirty="0">
                        <a:effectLst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31824688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lvl="0" algn="ctr">
                        <a:lnSpc>
                          <a:spcPts val="1950"/>
                        </a:lnSpc>
                        <a:buNone/>
                      </a:pPr>
                      <a:endParaRPr lang="en-US" sz="1600" dirty="0">
                        <a:effectLst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556</a:t>
                      </a:r>
                      <a:endParaRPr lang="en-US" dirty="0">
                        <a:effectLst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E</a:t>
                      </a:r>
                      <a:endParaRPr lang="en-US" dirty="0">
                        <a:effectLst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01FE23BEC290</a:t>
                      </a:r>
                      <a:endParaRPr lang="en-US" dirty="0">
                        <a:effectLst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ARCHANA.HOSAMANI</a:t>
                      </a:r>
                      <a:endParaRPr lang="en-US" sz="1600" dirty="0">
                        <a:effectLst/>
                        <a:latin typeface="Times New Roman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2833478353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lvl="0" algn="ctr">
                        <a:lnSpc>
                          <a:spcPts val="1950"/>
                        </a:lnSpc>
                        <a:buNone/>
                      </a:pPr>
                      <a:endParaRPr lang="en-US" sz="1600" dirty="0">
                        <a:effectLst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4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557</a:t>
                      </a:r>
                      <a:endParaRPr lang="en-US" dirty="0">
                        <a:effectLst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E</a:t>
                      </a:r>
                      <a:endParaRPr lang="en-US" dirty="0">
                        <a:effectLst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01FE23BEC291</a:t>
                      </a:r>
                      <a:endParaRPr lang="en-US" dirty="0">
                        <a:effectLst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ANISHA .DSOUZA</a:t>
                      </a:r>
                      <a:endParaRPr lang="en-US" sz="1600" dirty="0">
                        <a:effectLst/>
                        <a:latin typeface="Times New Roman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99498779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F801EFC-443A-C515-24A0-43637B8D7874}"/>
              </a:ext>
            </a:extLst>
          </p:cNvPr>
          <p:cNvSpPr txBox="1"/>
          <p:nvPr/>
        </p:nvSpPr>
        <p:spPr>
          <a:xfrm>
            <a:off x="1307689" y="585471"/>
            <a:ext cx="887852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2000" dirty="0">
                <a:latin typeface="Times New Roman"/>
                <a:cs typeface="Times New Roman"/>
              </a:rPr>
              <a:t>    Course Project under the course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9D4B9-83A1-C0DC-C29E-8614E7CB1885}"/>
              </a:ext>
            </a:extLst>
          </p:cNvPr>
          <p:cNvSpPr txBox="1"/>
          <p:nvPr/>
        </p:nvSpPr>
        <p:spPr>
          <a:xfrm>
            <a:off x="1830793" y="2022778"/>
            <a:ext cx="8622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 : Dynamic Keypad Menu with Threshold Management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multiple sensors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56E9A81-4DF4-EDAB-90CC-AF40DC7C4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88451-A38D-C609-0109-06ECF490996D}"/>
              </a:ext>
            </a:extLst>
          </p:cNvPr>
          <p:cNvSpPr txBox="1"/>
          <p:nvPr/>
        </p:nvSpPr>
        <p:spPr>
          <a:xfrm>
            <a:off x="1563327" y="5651593"/>
            <a:ext cx="8622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</a:t>
            </a:r>
            <a:b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Supriya V. Katwe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03EDF-97F0-A146-D854-3CC525D24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LE Technological University in Hubballi">
            <a:extLst>
              <a:ext uri="{FF2B5EF4-FFF2-40B4-BE49-F238E27FC236}">
                <a16:creationId xmlns:a16="http://schemas.microsoft.com/office/drawing/2014/main" id="{9026A089-2754-80DE-DAFA-9F4D47DE0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024" y="2610"/>
            <a:ext cx="2662172" cy="579329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4012F60B-766D-49BA-4395-8AD9F64A40B2}"/>
              </a:ext>
            </a:extLst>
          </p:cNvPr>
          <p:cNvSpPr txBox="1"/>
          <p:nvPr/>
        </p:nvSpPr>
        <p:spPr>
          <a:xfrm>
            <a:off x="0" y="0"/>
            <a:ext cx="264487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Times New Roman"/>
                <a:cs typeface="Times New Roman"/>
              </a:rPr>
              <a:t>OS &amp; ESD  (</a:t>
            </a:r>
            <a:r>
              <a:rPr lang="en-IN" sz="1600"/>
              <a:t>23EECC304</a:t>
            </a:r>
            <a:r>
              <a:rPr lang="en-US" sz="1600" b="1">
                <a:latin typeface="Times New Roman"/>
                <a:cs typeface="Times New Roman"/>
              </a:rPr>
              <a:t>)</a:t>
            </a:r>
            <a:endParaRPr lang="en-IN" sz="1600"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40F98-1245-0050-0E49-2B03CAD9F695}"/>
              </a:ext>
            </a:extLst>
          </p:cNvPr>
          <p:cNvSpPr txBox="1"/>
          <p:nvPr/>
        </p:nvSpPr>
        <p:spPr>
          <a:xfrm>
            <a:off x="179110" y="732768"/>
            <a:ext cx="5769203" cy="5909310"/>
          </a:xfrm>
          <a:prstGeom prst="rect">
            <a:avLst/>
          </a:prstGeom>
          <a:solidFill>
            <a:srgbClr val="F7F2ED">
              <a:alpha val="20000"/>
            </a:srgbClr>
          </a:solidFill>
          <a:ln>
            <a:solidFill>
              <a:srgbClr val="002C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4 . TEMPERATURE SENSOR  (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DHT11</a:t>
            </a:r>
            <a:r>
              <a:rPr lang="en-IN" sz="1600" b="1"/>
              <a:t>)</a:t>
            </a:r>
            <a:endParaRPr lang="en-I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voltage: 3.3 V - 5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range: 0°C – 50°C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Resolution: 1°C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Output type: Digital value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GPIO Pins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DATA → P0.16 (Bi-directional GPIO)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Measurement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DHT11 internally uses an NTC thermistor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As Resistance ↓ as temperature ↑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Internal ADC converts temperature to digital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MCU reads 40-bit data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extracted directly in °C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No external calculation required 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C4C29A-0B06-D825-2260-A2CA7DB5646D}"/>
              </a:ext>
            </a:extLst>
          </p:cNvPr>
          <p:cNvSpPr txBox="1"/>
          <p:nvPr/>
        </p:nvSpPr>
        <p:spPr>
          <a:xfrm>
            <a:off x="6096000" y="732768"/>
            <a:ext cx="5835192" cy="5909310"/>
          </a:xfrm>
          <a:prstGeom prst="rect">
            <a:avLst/>
          </a:prstGeom>
          <a:solidFill>
            <a:srgbClr val="F7F2ED">
              <a:alpha val="20000"/>
            </a:srgbClr>
          </a:solidFill>
          <a:ln>
            <a:solidFill>
              <a:srgbClr val="002C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SIMPLE BLOCK FLOW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1F3C50-FBC7-6996-4A8B-C8B068CFE6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38" y="1329179"/>
            <a:ext cx="1814660" cy="1574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3C55BB-A0CE-A9AA-C2B3-DE0BE21A715B}"/>
              </a:ext>
            </a:extLst>
          </p:cNvPr>
          <p:cNvSpPr/>
          <p:nvPr/>
        </p:nvSpPr>
        <p:spPr>
          <a:xfrm>
            <a:off x="6867427" y="1391573"/>
            <a:ext cx="4609706" cy="62216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Temperature Changes the internal resistance Changes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84EBDA-9C92-B5CD-9BF0-DAB85ACD9D69}"/>
              </a:ext>
            </a:extLst>
          </p:cNvPr>
          <p:cNvSpPr/>
          <p:nvPr/>
        </p:nvSpPr>
        <p:spPr>
          <a:xfrm>
            <a:off x="7461314" y="2459937"/>
            <a:ext cx="3318235" cy="62216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DHT11 Internal sensor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A35D8-2A14-D4A0-CDD0-11217E52871D}"/>
              </a:ext>
            </a:extLst>
          </p:cNvPr>
          <p:cNvSpPr/>
          <p:nvPr/>
        </p:nvSpPr>
        <p:spPr>
          <a:xfrm>
            <a:off x="7461315" y="3528020"/>
            <a:ext cx="3318235" cy="6221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data ( 40 –bit)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7F14E6-9D37-377C-B1EF-65E4B6248416}"/>
              </a:ext>
            </a:extLst>
          </p:cNvPr>
          <p:cNvSpPr/>
          <p:nvPr/>
        </p:nvSpPr>
        <p:spPr>
          <a:xfrm>
            <a:off x="7461315" y="4607343"/>
            <a:ext cx="3318235" cy="6221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MCU decodes 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595945-8B1A-FDBC-0203-40AF4D00BC73}"/>
                  </a:ext>
                </a:extLst>
              </p:cNvPr>
              <p:cNvSpPr/>
              <p:nvPr/>
            </p:nvSpPr>
            <p:spPr>
              <a:xfrm>
                <a:off x="7833674" y="5675426"/>
                <a:ext cx="2573518" cy="622169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 value (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℃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)</m:t>
                    </m:r>
                  </m:oMath>
                </a14:m>
                <a:r>
                  <a:rPr lang="en-IN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595945-8B1A-FDBC-0203-40AF4D00BC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674" y="5675426"/>
                <a:ext cx="2573518" cy="6221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B5868D93-706E-80AE-3B15-B71E4E8F7C1A}"/>
              </a:ext>
            </a:extLst>
          </p:cNvPr>
          <p:cNvSpPr/>
          <p:nvPr/>
        </p:nvSpPr>
        <p:spPr>
          <a:xfrm>
            <a:off x="9068584" y="2116317"/>
            <a:ext cx="103694" cy="30927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A6F025D8-6536-D9C7-7AC7-F2C9E03BF202}"/>
              </a:ext>
            </a:extLst>
          </p:cNvPr>
          <p:cNvSpPr/>
          <p:nvPr/>
        </p:nvSpPr>
        <p:spPr>
          <a:xfrm>
            <a:off x="9001025" y="3155903"/>
            <a:ext cx="103694" cy="30927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DFF33E5-8E9B-D86F-1298-01F588D9D8BF}"/>
              </a:ext>
            </a:extLst>
          </p:cNvPr>
          <p:cNvSpPr/>
          <p:nvPr/>
        </p:nvSpPr>
        <p:spPr>
          <a:xfrm>
            <a:off x="9013596" y="4234220"/>
            <a:ext cx="103694" cy="30927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14BC73D-07FC-1041-E5D8-7504A4677191}"/>
              </a:ext>
            </a:extLst>
          </p:cNvPr>
          <p:cNvSpPr/>
          <p:nvPr/>
        </p:nvSpPr>
        <p:spPr>
          <a:xfrm>
            <a:off x="9013596" y="5308682"/>
            <a:ext cx="103694" cy="30927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0015CE-84F4-EA42-C45D-95D97DCA8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</p:spTree>
    <p:extLst>
      <p:ext uri="{BB962C8B-B14F-4D97-AF65-F5344CB8AC3E}">
        <p14:creationId xmlns:p14="http://schemas.microsoft.com/office/powerpoint/2010/main" val="175438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54C50-8307-36D8-888F-ABDE49400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LE Technological University in Hubballi">
            <a:extLst>
              <a:ext uri="{FF2B5EF4-FFF2-40B4-BE49-F238E27FC236}">
                <a16:creationId xmlns:a16="http://schemas.microsoft.com/office/drawing/2014/main" id="{F6F48B17-495F-0701-40FD-B26C87D0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024" y="2610"/>
            <a:ext cx="2662172" cy="579329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FA25B33D-DCBC-4D8C-0D7C-A07B523622EB}"/>
              </a:ext>
            </a:extLst>
          </p:cNvPr>
          <p:cNvSpPr txBox="1"/>
          <p:nvPr/>
        </p:nvSpPr>
        <p:spPr>
          <a:xfrm>
            <a:off x="0" y="0"/>
            <a:ext cx="264487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Times New Roman"/>
                <a:cs typeface="Times New Roman"/>
              </a:rPr>
              <a:t>OS &amp; ESD  (</a:t>
            </a:r>
            <a:r>
              <a:rPr lang="en-IN" sz="1600"/>
              <a:t>23EECC304</a:t>
            </a:r>
            <a:r>
              <a:rPr lang="en-US" sz="1600" b="1">
                <a:latin typeface="Times New Roman"/>
                <a:cs typeface="Times New Roman"/>
              </a:rPr>
              <a:t>)</a:t>
            </a:r>
            <a:endParaRPr lang="en-IN" sz="1600"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C257F3-16A8-B20C-6837-7F3E0E1BBC95}"/>
              </a:ext>
            </a:extLst>
          </p:cNvPr>
          <p:cNvSpPr txBox="1"/>
          <p:nvPr/>
        </p:nvSpPr>
        <p:spPr>
          <a:xfrm>
            <a:off x="207390" y="581939"/>
            <a:ext cx="5599521" cy="3139321"/>
          </a:xfrm>
          <a:prstGeom prst="rect">
            <a:avLst/>
          </a:prstGeom>
          <a:solidFill>
            <a:srgbClr val="F7F2ED">
              <a:alpha val="20000"/>
            </a:srgbClr>
          </a:solidFill>
          <a:ln>
            <a:solidFill>
              <a:srgbClr val="002C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5. LCD DISPLAY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voltage: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Interface mode: 4-bit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Display: 16 characters × 2 lines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GPIO Pins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RS (Register Select) → P3.25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RW (Read / Write)  → P3.26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E (Enable ) → P4.28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D4–D7 (Data Bus) → P1.20 – P1.23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A88736-C34C-248E-2E8C-50FDA9575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312" y="1102937"/>
            <a:ext cx="2049772" cy="5939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719654-D844-CA6F-3757-CA92E32F8033}"/>
              </a:ext>
            </a:extLst>
          </p:cNvPr>
          <p:cNvSpPr txBox="1"/>
          <p:nvPr/>
        </p:nvSpPr>
        <p:spPr>
          <a:xfrm>
            <a:off x="207390" y="3827478"/>
            <a:ext cx="5599521" cy="2862322"/>
          </a:xfrm>
          <a:prstGeom prst="rect">
            <a:avLst/>
          </a:prstGeom>
          <a:solidFill>
            <a:srgbClr val="F7F2ED">
              <a:alpha val="20000"/>
            </a:srgbClr>
          </a:solidFill>
          <a:ln>
            <a:solidFill>
              <a:srgbClr val="002C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6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LEDs  &amp; BUZZER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LEDs and Buzzer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Current: 10–15 mA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Buzzer voltage: 5 V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GPIO Pins Used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Ultrasonic RED LED → P0.25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Gas Sensor RED LED → P0.17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 RED LED → P0.15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Buzzer → P0.24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CF4D4B-2D17-8DB3-B24C-B67C43B12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630" y="4242258"/>
            <a:ext cx="1085850" cy="1009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B0C00C-16A8-6CF4-EFCE-3AA794CDB9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05" y="4058887"/>
            <a:ext cx="981566" cy="9273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2F0B6D-86D3-67AB-D3E7-E7232E92DB79}"/>
              </a:ext>
            </a:extLst>
          </p:cNvPr>
          <p:cNvSpPr txBox="1"/>
          <p:nvPr/>
        </p:nvSpPr>
        <p:spPr>
          <a:xfrm>
            <a:off x="5995447" y="581939"/>
            <a:ext cx="5876042" cy="6107861"/>
          </a:xfrm>
          <a:prstGeom prst="rect">
            <a:avLst/>
          </a:prstGeom>
          <a:solidFill>
            <a:srgbClr val="F7F2ED">
              <a:alpha val="20000"/>
            </a:srgbClr>
          </a:solidFill>
          <a:ln>
            <a:solidFill>
              <a:srgbClr val="002C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7.</a:t>
            </a:r>
            <a:r>
              <a:rPr lang="en-I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4×4 Matrix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KEYPAD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Keys: 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Interface type: Matrix scanning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voltage: 3.3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GPIO Pins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Rows (Output): P0.4 – P0.7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Columns (Input): P0.8 – P0.11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Keypad Scanning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Rows driven LOW one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Columns monitored for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Row + Column → Key identification</a:t>
            </a:r>
          </a:p>
          <a:p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2181EB-6ECE-255F-A2AF-96F2A46AB1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119" y="1611114"/>
            <a:ext cx="1994097" cy="220606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66B3B-66A5-2DA7-FB59-0D587D2F4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</p:spTree>
    <p:extLst>
      <p:ext uri="{BB962C8B-B14F-4D97-AF65-F5344CB8AC3E}">
        <p14:creationId xmlns:p14="http://schemas.microsoft.com/office/powerpoint/2010/main" val="3891800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E06E7-4F01-9925-5335-3C37B1898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LE Technological University in Hubballi">
            <a:extLst>
              <a:ext uri="{FF2B5EF4-FFF2-40B4-BE49-F238E27FC236}">
                <a16:creationId xmlns:a16="http://schemas.microsoft.com/office/drawing/2014/main" id="{9491CAAE-397C-48EA-2086-0930494DB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024" y="2610"/>
            <a:ext cx="2662172" cy="579329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478421D1-35BB-B4EB-645C-FB03CB2591A1}"/>
              </a:ext>
            </a:extLst>
          </p:cNvPr>
          <p:cNvSpPr txBox="1"/>
          <p:nvPr/>
        </p:nvSpPr>
        <p:spPr>
          <a:xfrm>
            <a:off x="0" y="0"/>
            <a:ext cx="264487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Times New Roman"/>
                <a:cs typeface="Times New Roman"/>
              </a:rPr>
              <a:t>OS &amp; ESD  (</a:t>
            </a:r>
            <a:r>
              <a:rPr lang="en-IN" sz="1600"/>
              <a:t>23EECC304</a:t>
            </a:r>
            <a:r>
              <a:rPr lang="en-US" sz="1600" b="1">
                <a:latin typeface="Times New Roman"/>
                <a:cs typeface="Times New Roman"/>
              </a:rPr>
              <a:t>)</a:t>
            </a:r>
            <a:endParaRPr lang="en-IN" sz="1600">
              <a:latin typeface="Times New Roman"/>
              <a:cs typeface="Times New Roman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6DAD8040-59E7-9612-7F7A-6FE1AC21E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574" y="-20705"/>
            <a:ext cx="5782851" cy="602644"/>
          </a:xfrm>
        </p:spPr>
        <p:txBody>
          <a:bodyPr>
            <a:normAutofit/>
          </a:bodyPr>
          <a:lstStyle/>
          <a:p>
            <a:r>
              <a:rPr lang="en-US" sz="2800" b="1">
                <a:latin typeface="Times New Roman"/>
                <a:cs typeface="Times New Roman"/>
              </a:rPr>
              <a:t>INTERFACING DIAGRAM</a:t>
            </a:r>
            <a:endParaRPr lang="en-US" sz="4400">
              <a:latin typeface="Aptos Display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94F4-EAA5-0848-5263-0F39AB48D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83" y="581939"/>
            <a:ext cx="6908238" cy="62350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7744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0304-1B98-B9F7-327E-7D2ADC58C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LE Technological University in Hubballi">
            <a:extLst>
              <a:ext uri="{FF2B5EF4-FFF2-40B4-BE49-F238E27FC236}">
                <a16:creationId xmlns:a16="http://schemas.microsoft.com/office/drawing/2014/main" id="{3A0DA1E4-DACD-B814-034A-E3DAE7CAE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024" y="2610"/>
            <a:ext cx="2662172" cy="579329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89FDE3D0-C03A-D93A-7D68-027B85C96FC5}"/>
              </a:ext>
            </a:extLst>
          </p:cNvPr>
          <p:cNvSpPr txBox="1"/>
          <p:nvPr/>
        </p:nvSpPr>
        <p:spPr>
          <a:xfrm>
            <a:off x="0" y="0"/>
            <a:ext cx="264487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Times New Roman"/>
                <a:cs typeface="Times New Roman"/>
              </a:rPr>
              <a:t>OS &amp; ESD  (</a:t>
            </a:r>
            <a:r>
              <a:rPr lang="en-IN" sz="1600"/>
              <a:t>23EECC304</a:t>
            </a:r>
            <a:r>
              <a:rPr lang="en-US" sz="1600" b="1">
                <a:latin typeface="Times New Roman"/>
                <a:cs typeface="Times New Roman"/>
              </a:rPr>
              <a:t>)</a:t>
            </a:r>
            <a:endParaRPr lang="en-IN" sz="1600">
              <a:latin typeface="Times New Roman"/>
              <a:cs typeface="Times New Roman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032F501F-E7E9-D749-9E50-B4E54829C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8027" y="37232"/>
            <a:ext cx="5782851" cy="602644"/>
          </a:xfrm>
        </p:spPr>
        <p:txBody>
          <a:bodyPr>
            <a:norm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BCACBF-60D2-6259-F36F-4EFC93EFC5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7" y="1397271"/>
            <a:ext cx="5495925" cy="4124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B8F56E-9310-6034-E6AF-F9D7B64BAA75}"/>
              </a:ext>
            </a:extLst>
          </p:cNvPr>
          <p:cNvSpPr txBox="1"/>
          <p:nvPr/>
        </p:nvSpPr>
        <p:spPr>
          <a:xfrm>
            <a:off x="110917" y="1370274"/>
            <a:ext cx="5230635" cy="369332"/>
          </a:xfrm>
          <a:prstGeom prst="rect">
            <a:avLst/>
          </a:prstGeom>
          <a:solidFill>
            <a:srgbClr val="F7F2ED">
              <a:alpha val="20000"/>
            </a:srgbClr>
          </a:solidFill>
          <a:ln w="19050"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b="1">
                <a:latin typeface="Times New Roman"/>
                <a:cs typeface="Times New Roman"/>
              </a:rPr>
              <a:t>PROTOTYPE IMPLEMENTED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E56BBA-16A5-61D8-36BC-26E04E47AF74}"/>
              </a:ext>
            </a:extLst>
          </p:cNvPr>
          <p:cNvSpPr/>
          <p:nvPr/>
        </p:nvSpPr>
        <p:spPr>
          <a:xfrm>
            <a:off x="108157" y="1739606"/>
            <a:ext cx="5230635" cy="37481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91325E-DBE3-BD9E-3119-4367FE77102A}"/>
              </a:ext>
            </a:extLst>
          </p:cNvPr>
          <p:cNvSpPr txBox="1"/>
          <p:nvPr/>
        </p:nvSpPr>
        <p:spPr>
          <a:xfrm>
            <a:off x="5604082" y="1343277"/>
            <a:ext cx="6477001" cy="369332"/>
          </a:xfrm>
          <a:prstGeom prst="rect">
            <a:avLst/>
          </a:prstGeom>
          <a:solidFill>
            <a:srgbClr val="F7F2ED">
              <a:alpha val="20000"/>
            </a:srgbClr>
          </a:solidFill>
          <a:ln w="19050"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b="1">
                <a:latin typeface="Times New Roman"/>
                <a:cs typeface="Times New Roman"/>
              </a:rPr>
              <a:t>WORKING VIDEO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27402C-03E4-0768-E41D-0124E3D73648}"/>
              </a:ext>
            </a:extLst>
          </p:cNvPr>
          <p:cNvSpPr/>
          <p:nvPr/>
        </p:nvSpPr>
        <p:spPr>
          <a:xfrm>
            <a:off x="5601322" y="1712609"/>
            <a:ext cx="6477001" cy="37481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9ED5A39-8773-78C3-C8F7-B8585CA3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  <p:pic>
        <p:nvPicPr>
          <p:cNvPr id="3" name="OS_Project_X">
            <a:hlinkClick r:id="" action="ppaction://media"/>
            <a:extLst>
              <a:ext uri="{FF2B5EF4-FFF2-40B4-BE49-F238E27FC236}">
                <a16:creationId xmlns:a16="http://schemas.microsoft.com/office/drawing/2014/main" id="{A9197064-FD70-A6D2-80C1-3C6F16D9E2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7029561" y="375828"/>
            <a:ext cx="3628807" cy="635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1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D0E75-57F7-8B9E-6095-D79C477B2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LE Technological University in Hubballi">
            <a:extLst>
              <a:ext uri="{FF2B5EF4-FFF2-40B4-BE49-F238E27FC236}">
                <a16:creationId xmlns:a16="http://schemas.microsoft.com/office/drawing/2014/main" id="{65F090B7-381B-C243-ED2A-AABD54720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024" y="2610"/>
            <a:ext cx="2662172" cy="579329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4B7CF8F3-0B14-CD34-9583-A9B2F13A0380}"/>
              </a:ext>
            </a:extLst>
          </p:cNvPr>
          <p:cNvSpPr txBox="1"/>
          <p:nvPr/>
        </p:nvSpPr>
        <p:spPr>
          <a:xfrm>
            <a:off x="0" y="0"/>
            <a:ext cx="264487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Times New Roman"/>
                <a:cs typeface="Times New Roman"/>
              </a:rPr>
              <a:t>OS &amp; ESD  (</a:t>
            </a:r>
            <a:r>
              <a:rPr lang="en-IN" sz="1600"/>
              <a:t>23EECC304</a:t>
            </a:r>
            <a:r>
              <a:rPr lang="en-US" sz="1600" b="1">
                <a:latin typeface="Times New Roman"/>
                <a:cs typeface="Times New Roman"/>
              </a:rPr>
              <a:t>)</a:t>
            </a:r>
            <a:endParaRPr lang="en-IN" sz="1600">
              <a:latin typeface="Times New Roman"/>
              <a:cs typeface="Times New Roman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EA17CF7A-547C-2F79-0390-0650372F03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254" y="37232"/>
            <a:ext cx="5782851" cy="602644"/>
          </a:xfrm>
        </p:spPr>
        <p:txBody>
          <a:bodyPr>
            <a:norm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2231BE-71DA-C2CE-555C-FEFA540542C2}"/>
              </a:ext>
            </a:extLst>
          </p:cNvPr>
          <p:cNvSpPr txBox="1"/>
          <p:nvPr/>
        </p:nvSpPr>
        <p:spPr>
          <a:xfrm>
            <a:off x="529052" y="1278763"/>
            <a:ext cx="5227875" cy="369332"/>
          </a:xfrm>
          <a:prstGeom prst="rect">
            <a:avLst/>
          </a:prstGeom>
          <a:solidFill>
            <a:srgbClr val="F7F2ED">
              <a:alpha val="20000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MEMORY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2DF87-EE2F-A34D-F6C1-94B07A0947FD}"/>
              </a:ext>
            </a:extLst>
          </p:cNvPr>
          <p:cNvSpPr/>
          <p:nvPr/>
        </p:nvSpPr>
        <p:spPr>
          <a:xfrm>
            <a:off x="526292" y="1648095"/>
            <a:ext cx="5230635" cy="45038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0A5F7-9ED1-3C6B-2F3B-E5D6E76CE317}"/>
              </a:ext>
            </a:extLst>
          </p:cNvPr>
          <p:cNvSpPr txBox="1"/>
          <p:nvPr/>
        </p:nvSpPr>
        <p:spPr>
          <a:xfrm>
            <a:off x="536122" y="1949417"/>
            <a:ext cx="50537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Code memory = 7644 Bytes (Flash Memory)</a:t>
            </a:r>
          </a:p>
          <a:p>
            <a:pPr algn="just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RO-Data (memory used by strings and look-up table) = 296 Bytes (Flash Memory)</a:t>
            </a:r>
          </a:p>
          <a:p>
            <a:pPr algn="just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RW-Data ( memory used by Initialized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globals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) = 56 Bytes (RAM Memory)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ZI-Data ( Stack + Heap ) = 2816 bytes ( RAM )</a:t>
            </a:r>
          </a:p>
          <a:p>
            <a:pPr algn="just"/>
            <a:endParaRPr lang="en-IN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Total stack size = 200 bytes (50 byte for each task)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6A84D7-9B07-AA21-0016-1C338CF1EBE8}"/>
              </a:ext>
            </a:extLst>
          </p:cNvPr>
          <p:cNvSpPr txBox="1"/>
          <p:nvPr/>
        </p:nvSpPr>
        <p:spPr>
          <a:xfrm>
            <a:off x="6196962" y="909431"/>
            <a:ext cx="5227875" cy="369332"/>
          </a:xfrm>
          <a:prstGeom prst="rect">
            <a:avLst/>
          </a:prstGeom>
          <a:solidFill>
            <a:srgbClr val="F7F2ED">
              <a:alpha val="20000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TIMING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941A1C-7A32-6CC3-275F-0A6258445719}"/>
              </a:ext>
            </a:extLst>
          </p:cNvPr>
          <p:cNvSpPr/>
          <p:nvPr/>
        </p:nvSpPr>
        <p:spPr>
          <a:xfrm>
            <a:off x="6194202" y="1287542"/>
            <a:ext cx="5230635" cy="52721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B99E43-CC94-DFC6-D976-0115A54E7DDD}"/>
                  </a:ext>
                </a:extLst>
              </p:cNvPr>
              <p:cNvSpPr txBox="1"/>
              <p:nvPr/>
            </p:nvSpPr>
            <p:spPr>
              <a:xfrm>
                <a:off x="6317041" y="1332567"/>
                <a:ext cx="4984955" cy="5001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Delay Calculation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Ultrasonic Task Delay (for 1 cycle) :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 delay = 10ms(Tick time)*50 = 500ms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Ultrasonic Read = 20ms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LCD Update (with mutex wait) &lt;1ms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= 521ms </a:t>
                </a:r>
              </a:p>
              <a:p>
                <a:pPr lvl="1"/>
                <a:endParaRPr lang="en-IN" sz="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GAS Task Delay (for 1 cycle) :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 delay = 10ms(Tick time)*50 = 500ms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GAS Read(ADC Conversion ) &lt; 1ms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LCD Update (with mutex wait) &lt;1ms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= 502ms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 Task Delay (for 1 cycle) :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 delay = 10ms(Tick time)*50 = 500ms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DHT read &lt; 25ms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LCD Update (with mutex wait) &lt;1ms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= 526ms</a:t>
                </a:r>
              </a:p>
              <a:p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Delay (Worst Case)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525ms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B99E43-CC94-DFC6-D976-0115A54E7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041" y="1332567"/>
                <a:ext cx="4984955" cy="5001369"/>
              </a:xfrm>
              <a:prstGeom prst="rect">
                <a:avLst/>
              </a:prstGeom>
              <a:blipFill>
                <a:blip r:embed="rId4"/>
                <a:stretch>
                  <a:fillRect l="-978" t="-732" b="-1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EBFED7D-24CC-5C1E-0CD9-650C8241C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</p:spTree>
    <p:extLst>
      <p:ext uri="{BB962C8B-B14F-4D97-AF65-F5344CB8AC3E}">
        <p14:creationId xmlns:p14="http://schemas.microsoft.com/office/powerpoint/2010/main" val="1152895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4A76C-D75F-D701-77C9-2C0A99CA0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LE Technological University in Hubballi">
            <a:extLst>
              <a:ext uri="{FF2B5EF4-FFF2-40B4-BE49-F238E27FC236}">
                <a16:creationId xmlns:a16="http://schemas.microsoft.com/office/drawing/2014/main" id="{2CEC5F4F-BB2A-D971-5177-0F776AD0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024" y="2610"/>
            <a:ext cx="2662172" cy="579329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2AA60417-029E-3F9B-FAE7-D14215C49329}"/>
              </a:ext>
            </a:extLst>
          </p:cNvPr>
          <p:cNvSpPr txBox="1"/>
          <p:nvPr/>
        </p:nvSpPr>
        <p:spPr>
          <a:xfrm>
            <a:off x="0" y="0"/>
            <a:ext cx="264487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Times New Roman"/>
                <a:cs typeface="Times New Roman"/>
              </a:rPr>
              <a:t>OS &amp; ESD  (</a:t>
            </a:r>
            <a:r>
              <a:rPr lang="en-IN" sz="1600"/>
              <a:t>23EECC304</a:t>
            </a:r>
            <a:r>
              <a:rPr lang="en-US" sz="1600" b="1">
                <a:latin typeface="Times New Roman"/>
                <a:cs typeface="Times New Roman"/>
              </a:rPr>
              <a:t>)</a:t>
            </a:r>
            <a:endParaRPr lang="en-IN" sz="1600">
              <a:latin typeface="Times New Roman"/>
              <a:cs typeface="Times New Roman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BF7BAA7-8E68-A2C2-395C-E185FF1D4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8027" y="37232"/>
            <a:ext cx="5782851" cy="602644"/>
          </a:xfrm>
        </p:spPr>
        <p:txBody>
          <a:bodyPr>
            <a:norm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58EE34-6892-1473-A614-E6F06EFD279F}"/>
              </a:ext>
            </a:extLst>
          </p:cNvPr>
          <p:cNvSpPr txBox="1"/>
          <p:nvPr/>
        </p:nvSpPr>
        <p:spPr>
          <a:xfrm>
            <a:off x="576738" y="1243191"/>
            <a:ext cx="5230635" cy="369332"/>
          </a:xfrm>
          <a:prstGeom prst="rect">
            <a:avLst/>
          </a:prstGeom>
          <a:solidFill>
            <a:srgbClr val="F7F2ED">
              <a:alpha val="20000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444EAC-C8D5-5C60-6B66-BCE0ADC61820}"/>
              </a:ext>
            </a:extLst>
          </p:cNvPr>
          <p:cNvSpPr/>
          <p:nvPr/>
        </p:nvSpPr>
        <p:spPr>
          <a:xfrm>
            <a:off x="576738" y="1620789"/>
            <a:ext cx="5233395" cy="44785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8AF44-5E34-260E-E2C7-8410D49F73A2}"/>
              </a:ext>
            </a:extLst>
          </p:cNvPr>
          <p:cNvSpPr txBox="1"/>
          <p:nvPr/>
        </p:nvSpPr>
        <p:spPr>
          <a:xfrm>
            <a:off x="576738" y="1765630"/>
            <a:ext cx="50537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Accurate timing control was required for ultrasonic sensor and DHT11 communication.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Concurrent LCD access from multiple tasks caused display corruption initially, which was resolved using a mutex.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Managing multiple peripherals simultaneously under RTOS constraints required proper task structuring and synchronization.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Debugging real-time behavior and task execution order was challenging during integration.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each peripheral working and implementing proper RTOS Kernel object to it.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B4E7F-E1BA-8E8F-6BBE-ED6DBE86A8B0}"/>
              </a:ext>
            </a:extLst>
          </p:cNvPr>
          <p:cNvSpPr txBox="1"/>
          <p:nvPr/>
        </p:nvSpPr>
        <p:spPr>
          <a:xfrm>
            <a:off x="6607474" y="1234925"/>
            <a:ext cx="5230635" cy="369332"/>
          </a:xfrm>
          <a:prstGeom prst="rect">
            <a:avLst/>
          </a:prstGeom>
          <a:solidFill>
            <a:srgbClr val="F7F2ED">
              <a:alpha val="20000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SUMMARY OF OUTCOMES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1D2FD-0F3C-2A28-91BA-88E557A96070}"/>
              </a:ext>
            </a:extLst>
          </p:cNvPr>
          <p:cNvSpPr/>
          <p:nvPr/>
        </p:nvSpPr>
        <p:spPr>
          <a:xfrm>
            <a:off x="6607474" y="1612523"/>
            <a:ext cx="5233395" cy="44785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719377-57F1-56AA-D90B-9D04E0B2A9AB}"/>
              </a:ext>
            </a:extLst>
          </p:cNvPr>
          <p:cNvSpPr txBox="1"/>
          <p:nvPr/>
        </p:nvSpPr>
        <p:spPr>
          <a:xfrm>
            <a:off x="6654965" y="1597890"/>
            <a:ext cx="51356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designed and implemented a real-time embedded system using LPC1768 and RTX RTOS.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Integrated multiple sensors (Ultrasonic, Gas, DHT11) with actuators (LEDs, buzzer) for real-time monitoring.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multitasking using RTX, ensuring concurrent sensor operation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Ensured safe shared resource access by implementing mutex-based synchronization for LCD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Designed a menu-driven user interface using keypad and LCD for dynamic threshold configuration.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Validated the complete system through successful hardware testing and result analysis.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8066B00-6FD1-1E18-95DF-E9995C200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</p:spTree>
    <p:extLst>
      <p:ext uri="{BB962C8B-B14F-4D97-AF65-F5344CB8AC3E}">
        <p14:creationId xmlns:p14="http://schemas.microsoft.com/office/powerpoint/2010/main" val="4151440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091C-36B3-54FE-8667-652D17635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LE Technological University in Hubballi">
            <a:extLst>
              <a:ext uri="{FF2B5EF4-FFF2-40B4-BE49-F238E27FC236}">
                <a16:creationId xmlns:a16="http://schemas.microsoft.com/office/drawing/2014/main" id="{F1E4E946-7E6D-DB19-C0F4-12D468C8F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024" y="2610"/>
            <a:ext cx="2662172" cy="579329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E30F000C-11EB-AAFB-6072-49AB6C2775A2}"/>
              </a:ext>
            </a:extLst>
          </p:cNvPr>
          <p:cNvSpPr txBox="1"/>
          <p:nvPr/>
        </p:nvSpPr>
        <p:spPr>
          <a:xfrm>
            <a:off x="0" y="0"/>
            <a:ext cx="264487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Times New Roman"/>
                <a:cs typeface="Times New Roman"/>
              </a:rPr>
              <a:t>OS &amp; ESD  (</a:t>
            </a:r>
            <a:r>
              <a:rPr lang="en-IN" sz="1600"/>
              <a:t>23EECC304</a:t>
            </a:r>
            <a:r>
              <a:rPr lang="en-US" sz="1600" b="1">
                <a:latin typeface="Times New Roman"/>
                <a:cs typeface="Times New Roman"/>
              </a:rPr>
              <a:t>)</a:t>
            </a:r>
            <a:endParaRPr lang="en-IN" sz="1600">
              <a:latin typeface="Times New Roman"/>
              <a:cs typeface="Times New Roman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A6AD2B-1B33-EB4D-032E-8EF7D4423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600" y="139780"/>
            <a:ext cx="5782851" cy="602644"/>
          </a:xfrm>
        </p:spPr>
        <p:txBody>
          <a:bodyPr>
            <a:normAutofit/>
          </a:bodyPr>
          <a:lstStyle/>
          <a:p>
            <a:r>
              <a:rPr lang="en-US" sz="2800" b="1">
                <a:latin typeface="Times New Roman"/>
                <a:cs typeface="Times New Roman"/>
              </a:rPr>
              <a:t>PROBLEM STATEMENT</a:t>
            </a:r>
            <a:endParaRPr lang="en-US" sz="4400">
              <a:latin typeface="Aptos Display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51595D-C55F-217B-FCC0-B4B245C43A44}"/>
              </a:ext>
            </a:extLst>
          </p:cNvPr>
          <p:cNvSpPr txBox="1"/>
          <p:nvPr/>
        </p:nvSpPr>
        <p:spPr>
          <a:xfrm>
            <a:off x="655493" y="914075"/>
            <a:ext cx="1088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Title : Dynamic Keypad Menu with Threshold Management of multiple sensors 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CE80A9-C918-7A75-AF12-AB4C9DDEF02A}"/>
              </a:ext>
            </a:extLst>
          </p:cNvPr>
          <p:cNvSpPr/>
          <p:nvPr/>
        </p:nvSpPr>
        <p:spPr>
          <a:xfrm>
            <a:off x="301432" y="1748371"/>
            <a:ext cx="11589136" cy="43027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A0FE6C-3001-BF5C-895A-54A00CB13E61}"/>
              </a:ext>
            </a:extLst>
          </p:cNvPr>
          <p:cNvSpPr txBox="1"/>
          <p:nvPr/>
        </p:nvSpPr>
        <p:spPr>
          <a:xfrm>
            <a:off x="301432" y="1991756"/>
            <a:ext cx="11589136" cy="44319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project is to design and implement an RTOS-based dynamic keypad menu system using the ARM Cortex-M3 LPC1768 microcontroller. The system allows the user to set and modify threshold values for temperature, gas concentration, and distance parameters through a 4×4 keypad interface.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threshold entered through the 4×4 keypad for each sensor is used to generate an alert for that respective sensor.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All the above-mentioned functionalities should be visualized through LCD display at each and every stage.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/>
                <a:cs typeface="Times New Roman"/>
              </a:rPr>
              <a:t>The system should be implemented to run using a Real-Time Operating System (RTOS).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CF2B350-77CB-9084-F1F0-AAD7D0DE4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</p:spTree>
    <p:extLst>
      <p:ext uri="{BB962C8B-B14F-4D97-AF65-F5344CB8AC3E}">
        <p14:creationId xmlns:p14="http://schemas.microsoft.com/office/powerpoint/2010/main" val="2628285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C066-6213-EE8D-2BA6-BE8BCDD36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LE Technological University in Hubballi">
            <a:extLst>
              <a:ext uri="{FF2B5EF4-FFF2-40B4-BE49-F238E27FC236}">
                <a16:creationId xmlns:a16="http://schemas.microsoft.com/office/drawing/2014/main" id="{23BEFE73-59BA-6179-8C83-DB37F6895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024" y="2610"/>
            <a:ext cx="2662172" cy="579329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5B397FE2-E608-DD91-D299-549AF9B1B84A}"/>
              </a:ext>
            </a:extLst>
          </p:cNvPr>
          <p:cNvSpPr txBox="1"/>
          <p:nvPr/>
        </p:nvSpPr>
        <p:spPr>
          <a:xfrm>
            <a:off x="0" y="0"/>
            <a:ext cx="264487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Times New Roman"/>
                <a:cs typeface="Times New Roman"/>
              </a:rPr>
              <a:t>OS &amp; ESD  (</a:t>
            </a:r>
            <a:r>
              <a:rPr lang="en-IN" sz="1600"/>
              <a:t>23EECC304</a:t>
            </a:r>
            <a:r>
              <a:rPr lang="en-US" sz="1600" b="1">
                <a:latin typeface="Times New Roman"/>
                <a:cs typeface="Times New Roman"/>
              </a:rPr>
              <a:t>)</a:t>
            </a:r>
            <a:endParaRPr lang="en-IN" sz="1600">
              <a:latin typeface="Times New Roman"/>
              <a:cs typeface="Times New Roman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52BF3DCA-B745-F1FD-A7C8-0D875A4B1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600" y="139780"/>
            <a:ext cx="5782851" cy="602644"/>
          </a:xfrm>
        </p:spPr>
        <p:txBody>
          <a:bodyPr>
            <a:normAutofit/>
          </a:bodyPr>
          <a:lstStyle/>
          <a:p>
            <a:r>
              <a:rPr lang="en-US" sz="2800" b="1">
                <a:latin typeface="Times New Roman"/>
                <a:cs typeface="Times New Roman"/>
              </a:rPr>
              <a:t>INTRODUCTION</a:t>
            </a:r>
            <a:endParaRPr lang="en-US" sz="4400">
              <a:latin typeface="Aptos Display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741760-8744-6B8B-9E12-18EB96A47671}"/>
              </a:ext>
            </a:extLst>
          </p:cNvPr>
          <p:cNvSpPr txBox="1"/>
          <p:nvPr/>
        </p:nvSpPr>
        <p:spPr>
          <a:xfrm>
            <a:off x="86412" y="742424"/>
            <a:ext cx="12019175" cy="5816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Wingdings"/>
              <a:buChar char="Ø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Safety monitoring is a critical requirement in industrial, domestic, and laboratory environments where parameters such as distance, gas concentration, and temperature must be continuously observed to prevent hazardous conditions. In this project, an RTOS-based safety monitoring system is implemented using the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ARM Cortex-M3 LPC1768 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 to provide reliable, real-time supervision of these parameters.</a:t>
            </a:r>
          </a:p>
          <a:p>
            <a:pPr algn="just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/>
              <a:buChar char="Ø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integrates an ultrasonic sensor for distance measurement, a gas sensor for detecting harmful gas levels, and a DHT11 sensor for temperature monitoring. A 4×4 keypad is used to allow the user to select the monitoring mode and set safety threshold values dynamically, while a 16×2 LCD displays real-time sensor readings and system status. When any parameter exceeds its predefined threshold, visual alerts using LEDs and an audible buzzer are activated.</a:t>
            </a:r>
          </a:p>
          <a:p>
            <a:pPr marL="342900" indent="-342900" algn="just">
              <a:buFont typeface="Wingdings"/>
              <a:buChar char="Ø"/>
            </a:pP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/>
              <a:buChar char="Ø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RTOS (Real-Time Operating System) 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is employed to manage concurrent sensor tasks efficiently, ensuring deterministic operation, proper task synchronization, and safe shared resource access using a mutex for LCD control. This approach improves system responsiveness, scalability, and reliability compared to conventional polling-based designs.</a:t>
            </a:r>
          </a:p>
          <a:p>
            <a:pPr marL="342900" indent="-342900" algn="just">
              <a:buFont typeface="Wingdings"/>
              <a:buChar char="Ø"/>
            </a:pP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9B550F-4BA9-A63C-A09E-6E69BD395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</p:spTree>
    <p:extLst>
      <p:ext uri="{BB962C8B-B14F-4D97-AF65-F5344CB8AC3E}">
        <p14:creationId xmlns:p14="http://schemas.microsoft.com/office/powerpoint/2010/main" val="1663131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D6C6D-CDAD-46B3-6C43-80DED7F9D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LE Technological University in Hubballi">
            <a:extLst>
              <a:ext uri="{FF2B5EF4-FFF2-40B4-BE49-F238E27FC236}">
                <a16:creationId xmlns:a16="http://schemas.microsoft.com/office/drawing/2014/main" id="{5ACBE84A-311E-2B15-93DD-BA4CFDD5B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024" y="2611"/>
            <a:ext cx="2662172" cy="335944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9CB459B0-F6B6-BB2F-8398-C01B301BE233}"/>
              </a:ext>
            </a:extLst>
          </p:cNvPr>
          <p:cNvSpPr txBox="1"/>
          <p:nvPr/>
        </p:nvSpPr>
        <p:spPr>
          <a:xfrm>
            <a:off x="0" y="0"/>
            <a:ext cx="264487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Times New Roman"/>
                <a:cs typeface="Times New Roman"/>
              </a:rPr>
              <a:t>OS &amp; ESD  (</a:t>
            </a:r>
            <a:r>
              <a:rPr lang="en-IN" sz="1600"/>
              <a:t>23EECC304</a:t>
            </a:r>
            <a:r>
              <a:rPr lang="en-US" sz="1600" b="1">
                <a:latin typeface="Times New Roman"/>
                <a:cs typeface="Times New Roman"/>
              </a:rPr>
              <a:t>)</a:t>
            </a:r>
            <a:endParaRPr lang="en-IN" sz="1600">
              <a:latin typeface="Times New Roman"/>
              <a:cs typeface="Times New Roman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0D5914F9-9F8A-BA8F-E783-8CFCE222E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5161" y="-132045"/>
            <a:ext cx="5782851" cy="602644"/>
          </a:xfrm>
        </p:spPr>
        <p:txBody>
          <a:bodyPr>
            <a:norm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PROBLEM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E674F1-1AB2-44DC-4472-C727C46F2269}"/>
              </a:ext>
            </a:extLst>
          </p:cNvPr>
          <p:cNvSpPr txBox="1"/>
          <p:nvPr/>
        </p:nvSpPr>
        <p:spPr>
          <a:xfrm>
            <a:off x="153129" y="398541"/>
            <a:ext cx="5942028" cy="3693319"/>
          </a:xfrm>
          <a:prstGeom prst="rect">
            <a:avLst/>
          </a:prstGeom>
          <a:solidFill>
            <a:srgbClr val="F7F2ED">
              <a:alpha val="20000"/>
            </a:srgbClr>
          </a:solidFill>
          <a:ln>
            <a:solidFill>
              <a:srgbClr val="002C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FEATURES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Multi-parameter monitoring of distance, gas concentration, and temperature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User-configurable thresholds using a 4×4 keypad for flexibility under different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Real-time status display on a 16×2 LCD for continuous feedback.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Visual and audible alerts using LEDs and a buzzer to indicate unsafe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Concurrent task execution using an RTOS to handle multiple sensors efficiently.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Safe shared resource access using a mutex to protect LCD operations.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2C04C-3DD5-137F-2417-D217983161D8}"/>
              </a:ext>
            </a:extLst>
          </p:cNvPr>
          <p:cNvSpPr txBox="1"/>
          <p:nvPr/>
        </p:nvSpPr>
        <p:spPr>
          <a:xfrm>
            <a:off x="153129" y="4057424"/>
            <a:ext cx="5942028" cy="2862322"/>
          </a:xfrm>
          <a:prstGeom prst="rect">
            <a:avLst/>
          </a:prstGeom>
          <a:solidFill>
            <a:srgbClr val="F7F2ED">
              <a:alpha val="20000"/>
            </a:srgbClr>
          </a:solidFill>
          <a:ln>
            <a:solidFill>
              <a:srgbClr val="002C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ASSUMPTIONS MADE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operating environment uses standard atmospheric conditions, assuming a constant speed of sound for ultrasonic distance calculation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Only one sensor mode is active at a time, selected through the keypad.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Gas sensor output voltage is within the ADC input range (0–3.3 V) of the microcontroller.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DHT11 sensor provides integer temperature values, sufficient for basic safety monitoring.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43B85-1F29-2CAE-D44F-26F353077496}"/>
              </a:ext>
            </a:extLst>
          </p:cNvPr>
          <p:cNvSpPr txBox="1"/>
          <p:nvPr/>
        </p:nvSpPr>
        <p:spPr>
          <a:xfrm>
            <a:off x="6195825" y="392081"/>
            <a:ext cx="5942028" cy="6463308"/>
          </a:xfrm>
          <a:prstGeom prst="rect">
            <a:avLst/>
          </a:prstGeom>
          <a:solidFill>
            <a:srgbClr val="F7F2ED">
              <a:alpha val="20000"/>
            </a:srgbClr>
          </a:solidFill>
          <a:ln>
            <a:solidFill>
              <a:srgbClr val="002C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JUSTIFICATION FOR EACH DESIGN CHOICE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LPC1768 Microcontroller</a:t>
            </a:r>
          </a:p>
          <a:p>
            <a:pPr algn="just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Chosen for its ARM Cortex-M3 core, built-in 12-bit ADC, multiple GPIOs, timer peripherals, and RTOS support, making it suitable for real-time embedded applications.</a:t>
            </a:r>
          </a:p>
          <a:p>
            <a:pPr marL="342900" indent="-342900" algn="just">
              <a:buAutoNum type="arabicPeriod" startAt="2"/>
            </a:pP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</a:t>
            </a:r>
          </a:p>
          <a:p>
            <a:pPr algn="just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Provides non-contact distance measurement, suitable for obstacle or proximity-based safety detection.</a:t>
            </a:r>
          </a:p>
          <a:p>
            <a:pPr algn="just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3. 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Gas Sensor (Analog Type)</a:t>
            </a:r>
          </a:p>
          <a:p>
            <a:pPr algn="just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Enables detection of harmful gases through analog voltage variation, easily interfaced using the microcontroller’s ADC.</a:t>
            </a:r>
          </a:p>
          <a:p>
            <a:pPr algn="just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4. 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DHT11 Temperature Sensor</a:t>
            </a:r>
          </a:p>
          <a:p>
            <a:pPr algn="just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Selected for its digital output, simple single-wire interface, and ease of integration for basic temperature monitoring.</a:t>
            </a:r>
          </a:p>
          <a:p>
            <a:pPr marL="342900" indent="-342900" algn="just">
              <a:buAutoNum type="arabicPeriod" startAt="5"/>
            </a:pP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4×4 Keypad</a:t>
            </a:r>
          </a:p>
          <a:p>
            <a:pPr algn="just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Allows menu-driven user interaction and dynamic threshold setting without requiring external devices.</a:t>
            </a:r>
          </a:p>
          <a:p>
            <a:pPr algn="just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16×2 LCD</a:t>
            </a:r>
          </a:p>
          <a:p>
            <a:pPr algn="just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Provides a low-cost and effective interface to display sensor values, thresholds, and system status.</a:t>
            </a:r>
          </a:p>
          <a:p>
            <a:pPr algn="just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7. LEDs and Buzzer</a:t>
            </a:r>
          </a:p>
          <a:p>
            <a:pPr algn="just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Offer immediate visual and audible alerts, improving user awareness during unsafe conditions.</a:t>
            </a:r>
          </a:p>
        </p:txBody>
      </p:sp>
    </p:spTree>
    <p:extLst>
      <p:ext uri="{BB962C8B-B14F-4D97-AF65-F5344CB8AC3E}">
        <p14:creationId xmlns:p14="http://schemas.microsoft.com/office/powerpoint/2010/main" val="202523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02CEA-8D24-2303-1693-1533A95DA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LE Technological University in Hubballi">
            <a:extLst>
              <a:ext uri="{FF2B5EF4-FFF2-40B4-BE49-F238E27FC236}">
                <a16:creationId xmlns:a16="http://schemas.microsoft.com/office/drawing/2014/main" id="{47AC2210-18D6-D4E6-0B30-517DE4D83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024" y="2610"/>
            <a:ext cx="2662172" cy="579329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5F560515-F6F6-8A53-7652-153EC0D9F717}"/>
              </a:ext>
            </a:extLst>
          </p:cNvPr>
          <p:cNvSpPr txBox="1"/>
          <p:nvPr/>
        </p:nvSpPr>
        <p:spPr>
          <a:xfrm>
            <a:off x="0" y="0"/>
            <a:ext cx="264487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Times New Roman"/>
                <a:cs typeface="Times New Roman"/>
              </a:rPr>
              <a:t>OS &amp; ESD  (</a:t>
            </a:r>
            <a:r>
              <a:rPr lang="en-IN" sz="1600"/>
              <a:t>23EECC304</a:t>
            </a:r>
            <a:r>
              <a:rPr lang="en-US" sz="1600" b="1">
                <a:latin typeface="Times New Roman"/>
                <a:cs typeface="Times New Roman"/>
              </a:rPr>
              <a:t>)</a:t>
            </a:r>
            <a:endParaRPr lang="en-IN" sz="1600">
              <a:latin typeface="Times New Roman"/>
              <a:cs typeface="Times New Roman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6C0D09BF-4DA4-2153-F2FC-9771201A8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9429" y="0"/>
            <a:ext cx="5782851" cy="602644"/>
          </a:xfrm>
        </p:spPr>
        <p:txBody>
          <a:bodyPr>
            <a:normAutofit/>
          </a:bodyPr>
          <a:lstStyle/>
          <a:p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Peripherals Chosen for Prototyping</a:t>
            </a:r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1B27C9-45C9-287D-EE54-967899F4F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60066"/>
              </p:ext>
            </p:extLst>
          </p:nvPr>
        </p:nvGraphicFramePr>
        <p:xfrm>
          <a:off x="2179162" y="705668"/>
          <a:ext cx="8209176" cy="59729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1715">
                  <a:extLst>
                    <a:ext uri="{9D8B030D-6E8A-4147-A177-3AD203B41FA5}">
                      <a16:colId xmlns:a16="http://schemas.microsoft.com/office/drawing/2014/main" val="3538792308"/>
                    </a:ext>
                  </a:extLst>
                </a:gridCol>
                <a:gridCol w="3431919">
                  <a:extLst>
                    <a:ext uri="{9D8B030D-6E8A-4147-A177-3AD203B41FA5}">
                      <a16:colId xmlns:a16="http://schemas.microsoft.com/office/drawing/2014/main" val="3704893443"/>
                    </a:ext>
                  </a:extLst>
                </a:gridCol>
                <a:gridCol w="3755542">
                  <a:extLst>
                    <a:ext uri="{9D8B030D-6E8A-4147-A177-3AD203B41FA5}">
                      <a16:colId xmlns:a16="http://schemas.microsoft.com/office/drawing/2014/main" val="1581501915"/>
                    </a:ext>
                  </a:extLst>
                </a:gridCol>
              </a:tblGrid>
              <a:tr h="380093"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PERIPHERAL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PERIPHERAL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435320"/>
                  </a:ext>
                </a:extLst>
              </a:tr>
              <a:tr h="786354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LPC1768 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652413"/>
                  </a:ext>
                </a:extLst>
              </a:tr>
              <a:tr h="773902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Ultrasonic sensor (HC-SR04 type)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50811"/>
                  </a:ext>
                </a:extLst>
              </a:tr>
              <a:tr h="851327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Gas sensor (Analog output)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294063"/>
                  </a:ext>
                </a:extLst>
              </a:tr>
              <a:tr h="801801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DHT11 temperature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21994"/>
                  </a:ext>
                </a:extLst>
              </a:tr>
              <a:tr h="741215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4×4 matrix keypad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241851"/>
                  </a:ext>
                </a:extLst>
              </a:tr>
              <a:tr h="715894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16×2 LCD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820302"/>
                  </a:ext>
                </a:extLst>
              </a:tr>
              <a:tr h="922333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LEDs and buzzer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8073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66E0C2A-9A4C-0AFB-BCCB-F3EA675A44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75965" flipV="1">
            <a:off x="7873393" y="1128084"/>
            <a:ext cx="731146" cy="716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938608-8C21-1C88-AF54-C0A3AA6678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476" y="1880297"/>
            <a:ext cx="1257688" cy="765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4079D3-6691-CF74-9572-7CA62DE3DC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6707">
            <a:off x="7804682" y="2698078"/>
            <a:ext cx="793491" cy="793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F571BB-FABB-323C-4FDD-706F6220E5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391" y="3515720"/>
            <a:ext cx="841902" cy="8056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BD271C-0B24-5E6A-D37C-4E1362E825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746" y="4232993"/>
            <a:ext cx="957192" cy="7183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BAAD85-8FF1-DBBB-0A9B-003CE95924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187" y="5056771"/>
            <a:ext cx="1336093" cy="7081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0B5E1E-EF7B-A40B-4F20-78AE5BD65A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05" y="5821864"/>
            <a:ext cx="614601" cy="8649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A5C3CB-4940-0CCA-8816-B4EC34EA5D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09280" y="5775491"/>
            <a:ext cx="1087332" cy="8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9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A5E3C-965B-BD5C-610D-B6B0CC378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LE Technological University in Hubballi">
            <a:extLst>
              <a:ext uri="{FF2B5EF4-FFF2-40B4-BE49-F238E27FC236}">
                <a16:creationId xmlns:a16="http://schemas.microsoft.com/office/drawing/2014/main" id="{B7EA679D-D6E4-2B9E-557E-7EEC74FE9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024" y="2610"/>
            <a:ext cx="2662172" cy="579329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72F757AF-5B3A-D7A7-2625-C1FB34F5FCFF}"/>
              </a:ext>
            </a:extLst>
          </p:cNvPr>
          <p:cNvSpPr txBox="1"/>
          <p:nvPr/>
        </p:nvSpPr>
        <p:spPr>
          <a:xfrm>
            <a:off x="0" y="0"/>
            <a:ext cx="264487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Times New Roman"/>
                <a:cs typeface="Times New Roman"/>
              </a:rPr>
              <a:t>OS &amp; ESD  (</a:t>
            </a:r>
            <a:r>
              <a:rPr lang="en-IN" sz="1600"/>
              <a:t>23EECC304</a:t>
            </a:r>
            <a:r>
              <a:rPr lang="en-US" sz="1600" b="1">
                <a:latin typeface="Times New Roman"/>
                <a:cs typeface="Times New Roman"/>
              </a:rPr>
              <a:t>)</a:t>
            </a:r>
            <a:endParaRPr lang="en-IN" sz="16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8BF32-2AA0-3407-0786-569782179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39" y="450718"/>
            <a:ext cx="10473180" cy="6270757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1760B532-1B20-6F19-EBE3-19588248F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2167" y="-20705"/>
            <a:ext cx="5782851" cy="602644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B91F77-7B98-09EA-A901-155CF0311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</p:spTree>
    <p:extLst>
      <p:ext uri="{BB962C8B-B14F-4D97-AF65-F5344CB8AC3E}">
        <p14:creationId xmlns:p14="http://schemas.microsoft.com/office/powerpoint/2010/main" val="168474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2A1BA-1A8B-41DE-96D0-EEFFAAC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LE Technological University in Hubballi">
            <a:extLst>
              <a:ext uri="{FF2B5EF4-FFF2-40B4-BE49-F238E27FC236}">
                <a16:creationId xmlns:a16="http://schemas.microsoft.com/office/drawing/2014/main" id="{D2C2D1D6-7C70-3F8F-C7F5-7E431CCAD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024" y="2610"/>
            <a:ext cx="2662172" cy="579329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E2C3D1BC-A27A-126A-2D14-AC616452837B}"/>
              </a:ext>
            </a:extLst>
          </p:cNvPr>
          <p:cNvSpPr txBox="1"/>
          <p:nvPr/>
        </p:nvSpPr>
        <p:spPr>
          <a:xfrm>
            <a:off x="0" y="0"/>
            <a:ext cx="264487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Times New Roman"/>
                <a:cs typeface="Times New Roman"/>
              </a:rPr>
              <a:t>OS &amp; ESD  (</a:t>
            </a:r>
            <a:r>
              <a:rPr lang="en-IN" sz="1600"/>
              <a:t>23EECC304</a:t>
            </a:r>
            <a:r>
              <a:rPr lang="en-US" sz="1600" b="1">
                <a:latin typeface="Times New Roman"/>
                <a:cs typeface="Times New Roman"/>
              </a:rPr>
              <a:t>)</a:t>
            </a:r>
            <a:endParaRPr lang="en-IN" sz="1600">
              <a:latin typeface="Times New Roman"/>
              <a:cs typeface="Times New Roman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666F68C6-47C7-2370-F549-058DC9290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2061" y="37707"/>
            <a:ext cx="6510779" cy="797768"/>
          </a:xfrm>
        </p:spPr>
        <p:txBody>
          <a:bodyPr>
            <a:norm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 of All Peripherals Used &amp; Calculations 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F62AE6-6C15-5DE5-C375-91F2DB74C4AD}"/>
              </a:ext>
            </a:extLst>
          </p:cNvPr>
          <p:cNvSpPr/>
          <p:nvPr/>
        </p:nvSpPr>
        <p:spPr>
          <a:xfrm>
            <a:off x="367645" y="1036949"/>
            <a:ext cx="11589136" cy="56163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674D7C-2509-AAC0-0094-7C51B5370DE0}"/>
              </a:ext>
            </a:extLst>
          </p:cNvPr>
          <p:cNvSpPr txBox="1"/>
          <p:nvPr/>
        </p:nvSpPr>
        <p:spPr>
          <a:xfrm>
            <a:off x="367645" y="1121789"/>
            <a:ext cx="77439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1.Microcontroller – LPC1768 (ARM Cortex-M3)</a:t>
            </a:r>
          </a:p>
          <a:p>
            <a:endParaRPr lang="en-I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 :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Core: ARM Cortex-M3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voltage: 3.3 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Clock frequency: Up to 100 MHz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GPIO ports: GPIO0 – GPIO4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ADC resolution: 12-bit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Timers: 32-bit Timer0–Timer3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RTOS support: Keil RTX</a:t>
            </a:r>
            <a:endParaRPr lang="en-IN" sz="2400"/>
          </a:p>
          <a:p>
            <a:endParaRPr lang="en-I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750BED-E4D8-95C9-4919-47D70982B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9865">
            <a:off x="6802821" y="1627502"/>
            <a:ext cx="4528383" cy="4435207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1B7FB03-5C3F-C543-15BF-86B96E9CE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</p:spTree>
    <p:extLst>
      <p:ext uri="{BB962C8B-B14F-4D97-AF65-F5344CB8AC3E}">
        <p14:creationId xmlns:p14="http://schemas.microsoft.com/office/powerpoint/2010/main" val="1855613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246FE-A6A1-ED80-0B8F-9815C6963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LE Technological University in Hubballi">
            <a:extLst>
              <a:ext uri="{FF2B5EF4-FFF2-40B4-BE49-F238E27FC236}">
                <a16:creationId xmlns:a16="http://schemas.microsoft.com/office/drawing/2014/main" id="{BC286FE4-782B-4C35-C8B2-2960D1B5F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024" y="2610"/>
            <a:ext cx="2662172" cy="579329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127C6DFA-5FCD-3F7F-B376-9520086CDB4F}"/>
              </a:ext>
            </a:extLst>
          </p:cNvPr>
          <p:cNvSpPr txBox="1"/>
          <p:nvPr/>
        </p:nvSpPr>
        <p:spPr>
          <a:xfrm>
            <a:off x="0" y="0"/>
            <a:ext cx="264487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Times New Roman"/>
                <a:cs typeface="Times New Roman"/>
              </a:rPr>
              <a:t>OS &amp; ESD  (</a:t>
            </a:r>
            <a:r>
              <a:rPr lang="en-IN" sz="1600"/>
              <a:t>23EECC304</a:t>
            </a:r>
            <a:r>
              <a:rPr lang="en-US" sz="1600" b="1">
                <a:latin typeface="Times New Roman"/>
                <a:cs typeface="Times New Roman"/>
              </a:rPr>
              <a:t>)</a:t>
            </a:r>
            <a:endParaRPr lang="en-IN" sz="16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25E4F-1856-0D95-FFC8-7A03837A9848}"/>
              </a:ext>
            </a:extLst>
          </p:cNvPr>
          <p:cNvSpPr txBox="1"/>
          <p:nvPr/>
        </p:nvSpPr>
        <p:spPr>
          <a:xfrm>
            <a:off x="226244" y="581939"/>
            <a:ext cx="5599521" cy="6155531"/>
          </a:xfrm>
          <a:prstGeom prst="rect">
            <a:avLst/>
          </a:prstGeom>
          <a:solidFill>
            <a:srgbClr val="F7F2ED">
              <a:alpha val="20000"/>
            </a:srgbClr>
          </a:solidFill>
          <a:ln>
            <a:solidFill>
              <a:srgbClr val="002C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2. ULTRASONIC SENSOR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voltage: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Operating frequency: 40 kHz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Measuring range: 2 cm – 400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Interface pins: TRIG, ECHO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GPIO Pins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TRIG → P0.0 (Output)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ECHO → P0.1 (Input)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Ultrasonic Function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Sends an ultrasonic pulse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Measures echo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Convert time to distance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5497C3-2BAE-1ECA-CDDB-11EC465343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193" y="1117688"/>
            <a:ext cx="1386574" cy="9986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5DEB0F-989B-B346-7381-886F61513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8" y="4871301"/>
            <a:ext cx="4166647" cy="1585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45CEE-5AF9-0BCC-B7AB-EC86C1F29338}"/>
                  </a:ext>
                </a:extLst>
              </p:cNvPr>
              <p:cNvSpPr txBox="1"/>
              <p:nvPr/>
            </p:nvSpPr>
            <p:spPr>
              <a:xfrm>
                <a:off x="6023729" y="581939"/>
                <a:ext cx="5942028" cy="6106095"/>
              </a:xfrm>
              <a:prstGeom prst="rect">
                <a:avLst/>
              </a:prstGeom>
              <a:solidFill>
                <a:srgbClr val="F7F2ED">
                  <a:alpha val="20000"/>
                </a:srgbClr>
              </a:solidFill>
              <a:ln>
                <a:solidFill>
                  <a:srgbClr val="002C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 CALCULATION </a:t>
                </a:r>
              </a:p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 (cm)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Echo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time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µ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) ×</m:t>
                        </m:r>
                        <m:r>
                          <m:rPr>
                            <m:nor/>
                          </m:rPr>
                          <a:rPr lang="en-IN" sz="2000" b="0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I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0.034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Speed of sound = 340 m/s = 0.034 cm/s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divide  by 2 because the sound travels to the object and back to the sensor.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 used in code :</a:t>
                </a:r>
              </a:p>
              <a:p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Distance( cm) </a:t>
                </a:r>
                <a:r>
                  <a:rPr 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×34 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2000</m:t>
                        </m:r>
                      </m:den>
                    </m:f>
                  </m:oMath>
                </a14:m>
                <a:endParaRPr 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SIMPLE BLOCK FLOW </a:t>
                </a:r>
              </a:p>
              <a:p>
                <a:endParaRPr lang="en-U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45CEE-5AF9-0BCC-B7AB-EC86C1F29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729" y="581939"/>
                <a:ext cx="5942028" cy="6106095"/>
              </a:xfrm>
              <a:prstGeom prst="rect">
                <a:avLst/>
              </a:prstGeom>
              <a:blipFill>
                <a:blip r:embed="rId5"/>
                <a:stretch>
                  <a:fillRect l="-512" t="-398" r="-614"/>
                </a:stretch>
              </a:blipFill>
              <a:ln>
                <a:solidFill>
                  <a:srgbClr val="002C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DCC32E4-E71E-4582-C78E-0211B139AA78}"/>
              </a:ext>
            </a:extLst>
          </p:cNvPr>
          <p:cNvSpPr/>
          <p:nvPr/>
        </p:nvSpPr>
        <p:spPr>
          <a:xfrm>
            <a:off x="6297104" y="3996963"/>
            <a:ext cx="1329179" cy="5467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 (P0.0)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85A566-210E-A395-ABC4-361A8D6DBE32}"/>
              </a:ext>
            </a:extLst>
          </p:cNvPr>
          <p:cNvSpPr/>
          <p:nvPr/>
        </p:nvSpPr>
        <p:spPr>
          <a:xfrm>
            <a:off x="8129763" y="3876807"/>
            <a:ext cx="2086465" cy="7870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 sends 40KHz  sound wave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CBC9DB-7793-C931-53D9-97DD8D33FFB7}"/>
              </a:ext>
            </a:extLst>
          </p:cNvPr>
          <p:cNvSpPr/>
          <p:nvPr/>
        </p:nvSpPr>
        <p:spPr>
          <a:xfrm>
            <a:off x="10719708" y="3996963"/>
            <a:ext cx="1102936" cy="546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44051C-09A7-409E-5767-786A9528CC55}"/>
              </a:ext>
            </a:extLst>
          </p:cNvPr>
          <p:cNvSpPr/>
          <p:nvPr/>
        </p:nvSpPr>
        <p:spPr>
          <a:xfrm>
            <a:off x="10703140" y="5117330"/>
            <a:ext cx="1102936" cy="5467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ECHO (P0.1)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074DC4-6C8B-DE88-A6F7-9D6E87B1B67F}"/>
              </a:ext>
            </a:extLst>
          </p:cNvPr>
          <p:cNvSpPr/>
          <p:nvPr/>
        </p:nvSpPr>
        <p:spPr>
          <a:xfrm>
            <a:off x="7235786" y="5101294"/>
            <a:ext cx="2531096" cy="54675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1 measures the pulse width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84496F-82D4-A1AE-6926-A5013CB9D919}"/>
              </a:ext>
            </a:extLst>
          </p:cNvPr>
          <p:cNvSpPr/>
          <p:nvPr/>
        </p:nvSpPr>
        <p:spPr>
          <a:xfrm>
            <a:off x="7230217" y="6083405"/>
            <a:ext cx="2531096" cy="5467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 calculated in cm.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0DAF10A-5C7E-82C2-6ED8-1795214CBB6F}"/>
              </a:ext>
            </a:extLst>
          </p:cNvPr>
          <p:cNvSpPr/>
          <p:nvPr/>
        </p:nvSpPr>
        <p:spPr>
          <a:xfrm>
            <a:off x="7687557" y="4213776"/>
            <a:ext cx="343224" cy="1131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1616CB5-9812-7434-5FEB-90AFC6889291}"/>
              </a:ext>
            </a:extLst>
          </p:cNvPr>
          <p:cNvSpPr/>
          <p:nvPr/>
        </p:nvSpPr>
        <p:spPr>
          <a:xfrm>
            <a:off x="10296356" y="4270338"/>
            <a:ext cx="343224" cy="1131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F6D4CC98-5677-7B90-B66D-9F4EC0487F8B}"/>
              </a:ext>
            </a:extLst>
          </p:cNvPr>
          <p:cNvSpPr/>
          <p:nvPr/>
        </p:nvSpPr>
        <p:spPr>
          <a:xfrm>
            <a:off x="11194190" y="4663872"/>
            <a:ext cx="153971" cy="34176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EEBA20FE-6DBD-73F4-ACF5-0DF7DB93B670}"/>
              </a:ext>
            </a:extLst>
          </p:cNvPr>
          <p:cNvSpPr/>
          <p:nvPr/>
        </p:nvSpPr>
        <p:spPr>
          <a:xfrm>
            <a:off x="8499551" y="5709070"/>
            <a:ext cx="153971" cy="34176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33E2BB6E-F776-0C6C-1B29-D1EA3B4F4FCD}"/>
              </a:ext>
            </a:extLst>
          </p:cNvPr>
          <p:cNvSpPr/>
          <p:nvPr/>
        </p:nvSpPr>
        <p:spPr>
          <a:xfrm>
            <a:off x="9868719" y="5243201"/>
            <a:ext cx="732584" cy="182928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CCA5F-CEF0-BC7A-5CC3-4CB07DE55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</p:spTree>
    <p:extLst>
      <p:ext uri="{BB962C8B-B14F-4D97-AF65-F5344CB8AC3E}">
        <p14:creationId xmlns:p14="http://schemas.microsoft.com/office/powerpoint/2010/main" val="421591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1A506-DAF8-AA5F-1D92-96F3095E4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LE Technological University in Hubballi">
            <a:extLst>
              <a:ext uri="{FF2B5EF4-FFF2-40B4-BE49-F238E27FC236}">
                <a16:creationId xmlns:a16="http://schemas.microsoft.com/office/drawing/2014/main" id="{CE3933FC-E321-D580-050F-59043B7F4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024" y="2610"/>
            <a:ext cx="2662172" cy="579329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A17D235F-7797-B7BE-D8E3-317507D7DC4C}"/>
              </a:ext>
            </a:extLst>
          </p:cNvPr>
          <p:cNvSpPr txBox="1"/>
          <p:nvPr/>
        </p:nvSpPr>
        <p:spPr>
          <a:xfrm>
            <a:off x="0" y="0"/>
            <a:ext cx="264487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Times New Roman"/>
                <a:cs typeface="Times New Roman"/>
              </a:rPr>
              <a:t>OS &amp; ESD  (</a:t>
            </a:r>
            <a:r>
              <a:rPr lang="en-IN" sz="1600"/>
              <a:t>23EECC304</a:t>
            </a:r>
            <a:r>
              <a:rPr lang="en-US" sz="1600" b="1">
                <a:latin typeface="Times New Roman"/>
                <a:cs typeface="Times New Roman"/>
              </a:rPr>
              <a:t>)</a:t>
            </a:r>
            <a:endParaRPr lang="en-IN" sz="1600"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21C38-E12D-8A75-2AAE-CF153BB8395F}"/>
              </a:ext>
            </a:extLst>
          </p:cNvPr>
          <p:cNvSpPr txBox="1"/>
          <p:nvPr/>
        </p:nvSpPr>
        <p:spPr>
          <a:xfrm>
            <a:off x="226244" y="581939"/>
            <a:ext cx="5599521" cy="6186309"/>
          </a:xfrm>
          <a:prstGeom prst="rect">
            <a:avLst/>
          </a:prstGeom>
          <a:solidFill>
            <a:srgbClr val="F7F2ED">
              <a:alpha val="20000"/>
            </a:srgbClr>
          </a:solidFill>
          <a:ln>
            <a:solidFill>
              <a:srgbClr val="002C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3. GAS SENSOR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voltage: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Output type : Analog voltage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Detectable gases: Smoke , LPG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Output range: 0 – 3.3 V 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ADC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ADC channel: AD0.0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GPIO pin: P0.23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Resolution: 12-bit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ADC range: 0 – 4095</a:t>
            </a:r>
          </a:p>
          <a:p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How gas sensing works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Inside the gas sensor it contains the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heated metal-oxide (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₂) element.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When the sensor detects any smoke or gas the sensor resistance decreases which increases the voltage.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voltage is converted to digital value using the ADC 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Higher gas concentration = Higher output voltage 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2646B6-2714-7F58-67EB-5D6EE12211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525" y="1086601"/>
            <a:ext cx="1619009" cy="1529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E6AAA8-6696-76EF-8346-F4EFBD43F864}"/>
                  </a:ext>
                </a:extLst>
              </p:cNvPr>
              <p:cNvSpPr txBox="1"/>
              <p:nvPr/>
            </p:nvSpPr>
            <p:spPr>
              <a:xfrm>
                <a:off x="6023729" y="581938"/>
                <a:ext cx="6014300" cy="6111801"/>
              </a:xfrm>
              <a:prstGeom prst="rect">
                <a:avLst/>
              </a:prstGeom>
              <a:solidFill>
                <a:srgbClr val="F7F2ED">
                  <a:alpha val="20000"/>
                </a:srgbClr>
              </a:solidFill>
              <a:ln>
                <a:solidFill>
                  <a:srgbClr val="002C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ADC CONVERSION CALCULATION </a:t>
                </a:r>
              </a:p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ADC value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𝑉𝑖𝑛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𝑉𝑟𝑒𝑓</m:t>
                        </m:r>
                      </m:den>
                    </m:f>
                  </m:oMath>
                </a14:m>
                <a:r>
                  <a:rPr 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I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I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I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-1)</a:t>
                </a:r>
              </a:p>
              <a:p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  <a:r>
                  <a:rPr 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𝑉𝑖𝑛</m:t>
                    </m:r>
                  </m:oMath>
                </a14:m>
                <a:r>
                  <a:rPr 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Gas sensor voltage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𝑉𝑟𝑒𝑓</m:t>
                    </m:r>
                  </m:oMath>
                </a14:m>
                <a:r>
                  <a:rPr 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voltage to sensor (3.3 v)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because the ADC is 12-bit 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: Consider 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𝑉𝑖𝑛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=1.65 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I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,</a:t>
                </a:r>
              </a:p>
              <a:p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ADC value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1.65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3.3</m:t>
                        </m:r>
                      </m:den>
                    </m:f>
                  </m:oMath>
                </a14:m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4095</m:t>
                    </m:r>
                  </m:oMath>
                </a14:m>
                <a:endParaRPr lang="en-IN" b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20</m:t>
                    </m:r>
                  </m:oMath>
                </a14:m>
                <a:r>
                  <a:rPr lang="en-IN" b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47</a:t>
                </a:r>
              </a:p>
              <a:p>
                <a:endParaRPr lang="en-U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</a:t>
                </a:r>
                <a:r>
                  <a:rPr 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SIMPLE BLOCK FLOW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E6AAA8-6696-76EF-8346-F4EFBD43F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729" y="581938"/>
                <a:ext cx="6014300" cy="6111801"/>
              </a:xfrm>
              <a:prstGeom prst="rect">
                <a:avLst/>
              </a:prstGeom>
              <a:blipFill>
                <a:blip r:embed="rId5"/>
                <a:stretch>
                  <a:fillRect l="-809" t="-398"/>
                </a:stretch>
              </a:blipFill>
              <a:ln>
                <a:solidFill>
                  <a:srgbClr val="002C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7B9BDA0-05A7-7D06-BED6-A34DF027A7C8}"/>
              </a:ext>
            </a:extLst>
          </p:cNvPr>
          <p:cNvSpPr/>
          <p:nvPr/>
        </p:nvSpPr>
        <p:spPr>
          <a:xfrm>
            <a:off x="6190268" y="4694546"/>
            <a:ext cx="1329179" cy="5467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Gas sensor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571551-6D06-4D91-2D1C-8FFC626764F2}"/>
              </a:ext>
            </a:extLst>
          </p:cNvPr>
          <p:cNvSpPr/>
          <p:nvPr/>
        </p:nvSpPr>
        <p:spPr>
          <a:xfrm>
            <a:off x="8249883" y="4694546"/>
            <a:ext cx="1733101" cy="546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Voltage</a:t>
            </a:r>
          </a:p>
          <a:p>
            <a:pPr algn="ctr"/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(0 -3.3 V)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BD5E20-9597-33C3-B116-464225F7D43C}"/>
              </a:ext>
            </a:extLst>
          </p:cNvPr>
          <p:cNvSpPr/>
          <p:nvPr/>
        </p:nvSpPr>
        <p:spPr>
          <a:xfrm>
            <a:off x="10510887" y="4694546"/>
            <a:ext cx="1311041" cy="5467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AD0.0 (P0.23)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192ADB-0861-A2DD-601A-AEB479F242EE}"/>
              </a:ext>
            </a:extLst>
          </p:cNvPr>
          <p:cNvSpPr/>
          <p:nvPr/>
        </p:nvSpPr>
        <p:spPr>
          <a:xfrm>
            <a:off x="9982984" y="5729305"/>
            <a:ext cx="1542855" cy="54675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ADC (12-bit)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177E53-AE4B-4502-DF52-E845DF12C3F4}"/>
              </a:ext>
            </a:extLst>
          </p:cNvPr>
          <p:cNvSpPr/>
          <p:nvPr/>
        </p:nvSpPr>
        <p:spPr>
          <a:xfrm>
            <a:off x="7175752" y="5729306"/>
            <a:ext cx="1449299" cy="5467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Value</a:t>
            </a:r>
          </a:p>
          <a:p>
            <a:pPr algn="ctr"/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(0 -4095)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8BC04D1-D974-F1B9-4087-E47226D914FA}"/>
              </a:ext>
            </a:extLst>
          </p:cNvPr>
          <p:cNvSpPr/>
          <p:nvPr/>
        </p:nvSpPr>
        <p:spPr>
          <a:xfrm>
            <a:off x="7636450" y="4883081"/>
            <a:ext cx="527901" cy="16968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1D7F2E7-0D48-6BEF-4000-0BBC120ACC07}"/>
              </a:ext>
            </a:extLst>
          </p:cNvPr>
          <p:cNvSpPr/>
          <p:nvPr/>
        </p:nvSpPr>
        <p:spPr>
          <a:xfrm>
            <a:off x="10068516" y="4883081"/>
            <a:ext cx="414975" cy="16968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FB278A52-90D3-C924-1F29-9994990B2F2C}"/>
              </a:ext>
            </a:extLst>
          </p:cNvPr>
          <p:cNvSpPr/>
          <p:nvPr/>
        </p:nvSpPr>
        <p:spPr>
          <a:xfrm>
            <a:off x="8778137" y="5910560"/>
            <a:ext cx="978408" cy="132021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6B032F4E-2F34-7ED8-9612-9F0CC9965908}"/>
              </a:ext>
            </a:extLst>
          </p:cNvPr>
          <p:cNvSpPr/>
          <p:nvPr/>
        </p:nvSpPr>
        <p:spPr>
          <a:xfrm>
            <a:off x="10971308" y="5311625"/>
            <a:ext cx="149397" cy="33936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BABED-678D-05D4-BCD3-5C345589E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ECE 2025-26</a:t>
            </a:r>
          </a:p>
        </p:txBody>
      </p:sp>
    </p:spTree>
    <p:extLst>
      <p:ext uri="{BB962C8B-B14F-4D97-AF65-F5344CB8AC3E}">
        <p14:creationId xmlns:p14="http://schemas.microsoft.com/office/powerpoint/2010/main" val="3678978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</TotalTime>
  <Words>1905</Words>
  <Application>Microsoft Office PowerPoint</Application>
  <PresentationFormat>Widescreen</PresentationFormat>
  <Paragraphs>352</Paragraphs>
  <Slides>15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Cambria Math</vt:lpstr>
      <vt:lpstr>Courier New</vt:lpstr>
      <vt:lpstr>Times New Roman</vt:lpstr>
      <vt:lpstr>Wingdings</vt:lpstr>
      <vt:lpstr>office theme</vt:lpstr>
      <vt:lpstr>Operating Systems &amp; Embedded Systems Design</vt:lpstr>
      <vt:lpstr>PROBLEM STATEMENT</vt:lpstr>
      <vt:lpstr>INTRODUCTION</vt:lpstr>
      <vt:lpstr>PROBLEM ANALYSIS</vt:lpstr>
      <vt:lpstr>Peripherals Chosen for Prototyping</vt:lpstr>
      <vt:lpstr>FLOW CHART</vt:lpstr>
      <vt:lpstr>Specifications of All Peripherals Used &amp; Calculations </vt:lpstr>
      <vt:lpstr>PowerPoint Presentation</vt:lpstr>
      <vt:lpstr>PowerPoint Presentation</vt:lpstr>
      <vt:lpstr>PowerPoint Presentation</vt:lpstr>
      <vt:lpstr>PowerPoint Presentation</vt:lpstr>
      <vt:lpstr>INTERFACING DIAGRAM</vt:lpstr>
      <vt:lpstr>RESULTS </vt:lpstr>
      <vt:lpstr>RESULTS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suraj alagouda</dc:creator>
  <cp:lastModifiedBy>suraj alagouda</cp:lastModifiedBy>
  <cp:revision>2</cp:revision>
  <dcterms:created xsi:type="dcterms:W3CDTF">2025-12-21T08:31:20Z</dcterms:created>
  <dcterms:modified xsi:type="dcterms:W3CDTF">2026-01-16T18:16:56Z</dcterms:modified>
</cp:coreProperties>
</file>